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handoutMasterIdLst>
    <p:handoutMasterId r:id="rId22"/>
  </p:handoutMasterIdLst>
  <p:sldIdLst>
    <p:sldId id="1135" r:id="rId3"/>
    <p:sldId id="1195" r:id="rId4"/>
    <p:sldId id="1153" r:id="rId5"/>
    <p:sldId id="1157" r:id="rId6"/>
    <p:sldId id="1161" r:id="rId7"/>
    <p:sldId id="1233" r:id="rId8"/>
    <p:sldId id="1164" r:id="rId9"/>
    <p:sldId id="1165" r:id="rId10"/>
    <p:sldId id="1234" r:id="rId11"/>
    <p:sldId id="1166" r:id="rId12"/>
    <p:sldId id="1214" r:id="rId13"/>
    <p:sldId id="1223" r:id="rId14"/>
    <p:sldId id="1169" r:id="rId15"/>
    <p:sldId id="1173" r:id="rId16"/>
    <p:sldId id="1174" r:id="rId17"/>
    <p:sldId id="1175" r:id="rId18"/>
    <p:sldId id="1176" r:id="rId19"/>
    <p:sldId id="1180" r:id="rId21"/>
  </p:sldIdLst>
  <p:sldSz cx="9144000" cy="5143500"/>
  <p:notesSz cx="6858000" cy="9144000"/>
  <p:embeddedFontLst>
    <p:embeddedFont>
      <p:font typeface="黑体" panose="02010609060101010101" pitchFamily="49" charset="-122"/>
      <p:regular r:id="rId27"/>
    </p:embeddedFont>
    <p:embeddedFont>
      <p:font typeface="幼圆" panose="02010509060101010101" pitchFamily="49" charset="-122"/>
      <p:regular r:id="rId28"/>
    </p:embeddedFont>
    <p:embeddedFont>
      <p:font typeface="楷体" panose="02010609060101010101" pitchFamily="49" charset="-122"/>
      <p:regular r:id="rId29"/>
    </p:embeddedFont>
    <p:embeddedFont>
      <p:font typeface="微软雅黑" panose="020B0503020204020204" charset="-122"/>
      <p:regular r:id="rId30"/>
    </p:embeddedFont>
    <p:embeddedFont>
      <p:font typeface="Calibri" panose="020F0502020204030204" charset="0"/>
      <p:regular r:id="rId31"/>
      <p:bold r:id="rId32"/>
      <p:italic r:id="rId33"/>
      <p:boldItalic r:id="rId34"/>
    </p:embeddedFont>
  </p:embeddedFontLst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+mn-cs"/>
      </a:defRPr>
    </a:lvl1pPr>
    <a:lvl2pPr marL="342900" lvl="1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+mn-cs"/>
      </a:defRPr>
    </a:lvl2pPr>
    <a:lvl3pPr marL="685800" lvl="2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+mn-cs"/>
      </a:defRPr>
    </a:lvl3pPr>
    <a:lvl4pPr marL="1028700" lvl="3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+mn-cs"/>
      </a:defRPr>
    </a:lvl4pPr>
    <a:lvl5pPr marL="1371600" lvl="4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+mn-cs"/>
      </a:defRPr>
    </a:lvl5pPr>
    <a:lvl6pPr marL="2286000" lvl="5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+mn-cs"/>
      </a:defRPr>
    </a:lvl6pPr>
    <a:lvl7pPr marL="2743200" lvl="6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+mn-cs"/>
      </a:defRPr>
    </a:lvl7pPr>
    <a:lvl8pPr marL="3200400" lvl="7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+mn-cs"/>
      </a:defRPr>
    </a:lvl8pPr>
    <a:lvl9pPr marL="3657600" lvl="8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4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FF0000"/>
    <a:srgbClr val="00B050"/>
    <a:srgbClr val="0066FF"/>
    <a:srgbClr val="A38302"/>
    <a:srgbClr val="FEFCDE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473"/>
    <p:restoredTop sz="93225"/>
  </p:normalViewPr>
  <p:slideViewPr>
    <p:cSldViewPr showGuides="1">
      <p:cViewPr varScale="1">
        <p:scale>
          <a:sx n="111" d="100"/>
          <a:sy n="111" d="100"/>
        </p:scale>
        <p:origin x="-174" y="-78"/>
      </p:cViewPr>
      <p:guideLst>
        <p:guide orient="horz" pos="3172"/>
        <p:guide pos="5756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font" Target="fonts/font8.fntdata"/><Relationship Id="rId33" Type="http://schemas.openxmlformats.org/officeDocument/2006/relationships/font" Target="fonts/font7.fntdata"/><Relationship Id="rId32" Type="http://schemas.openxmlformats.org/officeDocument/2006/relationships/font" Target="fonts/font6.fntdata"/><Relationship Id="rId31" Type="http://schemas.openxmlformats.org/officeDocument/2006/relationships/font" Target="fonts/font5.fntdata"/><Relationship Id="rId30" Type="http://schemas.openxmlformats.org/officeDocument/2006/relationships/font" Target="fonts/font4.fntdata"/><Relationship Id="rId3" Type="http://schemas.openxmlformats.org/officeDocument/2006/relationships/slide" Target="slides/slide1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660C8EF0-063C-4EC8-822D-D4BEE606CB45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607F7337-2D4C-4836-9F96-E27918AAD3E1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DFD2E35E-6DB1-4671-AA13-E9173BD066DF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9E1CD010-A9A3-4117-BFBF-9C1583B3E142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solidFill>
                  <a:srgbClr val="000000"/>
                </a:solidFill>
              </a:rPr>
            </a:fld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5" name="矩形 4"/>
          <p:cNvSpPr/>
          <p:nvPr userDrawn="1"/>
        </p:nvSpPr>
        <p:spPr>
          <a:xfrm flipH="1">
            <a:off x="0" y="123825"/>
            <a:ext cx="2771775" cy="2159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kumimoji="1" lang="zh-CN" altLang="en-US" strike="noStrike" noProof="1"/>
          </a:p>
        </p:txBody>
      </p:sp>
      <p:sp>
        <p:nvSpPr>
          <p:cNvPr id="1027" name="TextBox 1"/>
          <p:cNvSpPr txBox="1"/>
          <p:nvPr userDrawn="1"/>
        </p:nvSpPr>
        <p:spPr>
          <a:xfrm>
            <a:off x="282575" y="77788"/>
            <a:ext cx="903288" cy="3079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lvl="0"/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麻雀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random/>
  </p:transition>
  <p:hf sldNum="0"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5.png"/><Relationship Id="rId3" Type="http://schemas.openxmlformats.org/officeDocument/2006/relationships/tags" Target="../tags/tag2.xml"/><Relationship Id="rId2" Type="http://schemas.openxmlformats.org/officeDocument/2006/relationships/image" Target="../media/image9.jpe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8763" y="1622425"/>
            <a:ext cx="5662612" cy="3208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TextBox 4"/>
          <p:cNvSpPr txBox="1"/>
          <p:nvPr/>
        </p:nvSpPr>
        <p:spPr>
          <a:xfrm>
            <a:off x="2843213" y="700088"/>
            <a:ext cx="2613025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5400" b="1" dirty="0">
                <a:latin typeface="宋体" panose="02010600030101010101" pitchFamily="2" charset="-122"/>
                <a:ea typeface="宋体" panose="02010600030101010101" pitchFamily="2" charset="-122"/>
              </a:rPr>
              <a:t>16.</a:t>
            </a:r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</a:rPr>
              <a:t>麻雀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1"/>
          <p:cNvPicPr>
            <a:picLocks noChangeAspect="1"/>
          </p:cNvPicPr>
          <p:nvPr/>
        </p:nvPicPr>
        <p:blipFill>
          <a:blip r:embed="rId1">
            <a:lum contrast="11999"/>
          </a:blip>
          <a:srcRect l="4893" r="7150"/>
          <a:stretch>
            <a:fillRect/>
          </a:stretch>
        </p:blipFill>
        <p:spPr>
          <a:xfrm>
            <a:off x="-31750" y="-139700"/>
            <a:ext cx="9136063" cy="5148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图片 3" descr="002b5d98ga5b820a87511&amp;690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8638" y="3116263"/>
            <a:ext cx="1550987" cy="1744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u=2935515779,4226838748&amp;fm=26&amp;gp=0.jpg"/>
          <p:cNvPicPr>
            <a:picLocks noChangeAspect="1"/>
          </p:cNvPicPr>
          <p:nvPr/>
        </p:nvPicPr>
        <p:blipFill>
          <a:blip r:embed="rId3" cstate="print"/>
          <a:srcRect t="13578" r="26316"/>
          <a:stretch>
            <a:fillRect/>
          </a:stretch>
        </p:blipFill>
        <p:spPr>
          <a:xfrm flipH="1">
            <a:off x="5210498" y="4351346"/>
            <a:ext cx="1000132" cy="90938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1643063" y="214313"/>
            <a:ext cx="5786437" cy="15684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突然，一只老麻雀从一棵树上飞下来，像一块石头似的落在猎狗面前。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 descr="下载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1970" y="-285770"/>
            <a:ext cx="2024060" cy="1348023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9" name="矩形 8"/>
          <p:cNvSpPr/>
          <p:nvPr/>
        </p:nvSpPr>
        <p:spPr>
          <a:xfrm>
            <a:off x="3278188" y="706438"/>
            <a:ext cx="304165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像一块石头似的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70263" y="1730375"/>
            <a:ext cx="1247775" cy="663575"/>
            <a:chOff x="8096582" y="2558326"/>
            <a:chExt cx="1247775" cy="662940"/>
          </a:xfrm>
        </p:grpSpPr>
        <p:sp>
          <p:nvSpPr>
            <p:cNvPr id="77" name="云形 76"/>
            <p:cNvSpPr/>
            <p:nvPr/>
          </p:nvSpPr>
          <p:spPr>
            <a:xfrm>
              <a:off x="8096582" y="2558326"/>
              <a:ext cx="1247775" cy="66294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13321" name="TextBox 75"/>
            <p:cNvSpPr txBox="1"/>
            <p:nvPr/>
          </p:nvSpPr>
          <p:spPr>
            <a:xfrm>
              <a:off x="8272280" y="2609731"/>
              <a:ext cx="897890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比喻</a:t>
              </a:r>
              <a:endPara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322" name="矩形 11"/>
          <p:cNvSpPr/>
          <p:nvPr/>
        </p:nvSpPr>
        <p:spPr>
          <a:xfrm>
            <a:off x="206375" y="1216025"/>
            <a:ext cx="309563" cy="3984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en-US" altLang="zh-CN" sz="2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05 -0.000079 C -0.188726 0.346007 -0.377090 0.692083 -0.452509 0.8306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00" y="4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1"/>
          <p:cNvPicPr>
            <a:picLocks noChangeAspect="1"/>
          </p:cNvPicPr>
          <p:nvPr/>
        </p:nvPicPr>
        <p:blipFill>
          <a:blip r:embed="rId1">
            <a:lum contrast="11999"/>
          </a:blip>
          <a:srcRect l="4893" r="7150"/>
          <a:stretch>
            <a:fillRect/>
          </a:stretch>
        </p:blipFill>
        <p:spPr>
          <a:xfrm>
            <a:off x="-117475" y="-11112"/>
            <a:ext cx="9134475" cy="5148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8" name="图片 3" descr="002b5d98ga5b820a87511&amp;690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0100" y="2965450"/>
            <a:ext cx="1811338" cy="2038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u=2935515779,4226838748&amp;fm=26&amp;gp=0.jpg"/>
          <p:cNvPicPr>
            <a:picLocks noChangeAspect="1"/>
          </p:cNvPicPr>
          <p:nvPr/>
        </p:nvPicPr>
        <p:blipFill>
          <a:blip r:embed="rId3" cstate="print"/>
          <a:srcRect t="13578" r="26316"/>
          <a:stretch>
            <a:fillRect/>
          </a:stretch>
        </p:blipFill>
        <p:spPr>
          <a:xfrm flipH="1">
            <a:off x="5357818" y="4288481"/>
            <a:ext cx="1000132" cy="90938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1782763" y="214313"/>
            <a:ext cx="6143625" cy="52228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挓挲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起全身的羽毛，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绝望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地尖叫着。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 descr="下载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3372" y="3788415"/>
            <a:ext cx="2024060" cy="1348023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2" name="矩形 11"/>
          <p:cNvSpPr/>
          <p:nvPr/>
        </p:nvSpPr>
        <p:spPr>
          <a:xfrm>
            <a:off x="2125663" y="261938"/>
            <a:ext cx="309562" cy="5222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59425" y="212725"/>
            <a:ext cx="309563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/>
            <a:endParaRPr lang="zh-CN" altLang="en-US" sz="2800" dirty="0">
              <a:solidFill>
                <a:srgbClr val="FF0000"/>
              </a:solidFill>
              <a:latin typeface="Times New Roman" panose="0202060305040502030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1"/>
          <p:cNvPicPr>
            <a:picLocks noChangeAspect="1"/>
          </p:cNvPicPr>
          <p:nvPr/>
        </p:nvPicPr>
        <p:blipFill>
          <a:blip r:embed="rId1">
            <a:lum contrast="11999"/>
          </a:blip>
          <a:srcRect l="4893" r="7150"/>
          <a:stretch>
            <a:fillRect/>
          </a:stretch>
        </p:blipFill>
        <p:spPr>
          <a:xfrm>
            <a:off x="3175" y="0"/>
            <a:ext cx="9134475" cy="5148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2" name="图片 3" descr="002b5d98ga5b820a87511&amp;690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1375" y="3011488"/>
            <a:ext cx="1770063" cy="1992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u=2935515779,4226838748&amp;fm=26&amp;gp=0.jpg"/>
          <p:cNvPicPr>
            <a:picLocks noChangeAspect="1"/>
          </p:cNvPicPr>
          <p:nvPr/>
        </p:nvPicPr>
        <p:blipFill>
          <a:blip r:embed="rId3" cstate="print"/>
          <a:srcRect t="13578" r="26316"/>
          <a:stretch>
            <a:fillRect/>
          </a:stretch>
        </p:blipFill>
        <p:spPr>
          <a:xfrm flipH="1">
            <a:off x="5357818" y="4288481"/>
            <a:ext cx="1000132" cy="90938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714375" y="142875"/>
            <a:ext cx="7848600" cy="9525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可是因为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紧张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，它浑身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了，发出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嘶哑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的声音，准备着一场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搏斗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 descr="下载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3372" y="3788415"/>
            <a:ext cx="2024060" cy="1348023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1"/>
          <p:cNvPicPr>
            <a:picLocks noChangeAspect="1"/>
          </p:cNvPicPr>
          <p:nvPr/>
        </p:nvPicPr>
        <p:blipFill>
          <a:blip r:embed="rId1">
            <a:lum contrast="11999"/>
          </a:blip>
          <a:srcRect l="4893" r="7150"/>
          <a:stretch>
            <a:fillRect/>
          </a:stretch>
        </p:blipFill>
        <p:spPr>
          <a:xfrm>
            <a:off x="3175" y="0"/>
            <a:ext cx="9134475" cy="5148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6" name="图片 3" descr="002b5d98ga5b820a87511&amp;690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8988" y="3025775"/>
            <a:ext cx="1822450" cy="2049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u=2935515779,4226838748&amp;fm=26&amp;gp=0.jpg"/>
          <p:cNvPicPr>
            <a:picLocks noChangeAspect="1"/>
          </p:cNvPicPr>
          <p:nvPr/>
        </p:nvPicPr>
        <p:blipFill>
          <a:blip r:embed="rId3" cstate="print"/>
          <a:srcRect t="13578" r="26316"/>
          <a:stretch>
            <a:fillRect/>
          </a:stretch>
        </p:blipFill>
        <p:spPr>
          <a:xfrm flipH="1">
            <a:off x="5357818" y="4360236"/>
            <a:ext cx="1000132" cy="90938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1071563" y="1071563"/>
            <a:ext cx="7002462" cy="9525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可是它不能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安然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地站在高高的没有危险的树枝上，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一种强大的力量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使它飞了下来。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 descr="下载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3372" y="3860170"/>
            <a:ext cx="2024060" cy="1348024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175" y="1014413"/>
            <a:ext cx="1651000" cy="2354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TextBox 2"/>
          <p:cNvSpPr txBox="1"/>
          <p:nvPr/>
        </p:nvSpPr>
        <p:spPr>
          <a:xfrm>
            <a:off x="2211388" y="1500188"/>
            <a:ext cx="5522912" cy="1382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老麻雀用自己的身躯去保护小麻雀，结果又会如何呢？阅读最后两个自然段，回答。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3390900" y="473075"/>
            <a:ext cx="3163888" cy="706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altLang="en-US" sz="4000" b="1" noProof="1" dirty="0" smtClean="0">
                <a:solidFill>
                  <a:schemeClr val="accent3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唤狗离开</a:t>
            </a:r>
            <a:endParaRPr lang="zh-CN" altLang="en-US" sz="4000" b="1" noProof="1" dirty="0">
              <a:solidFill>
                <a:schemeClr val="accent3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TextBox 1"/>
          <p:cNvSpPr txBox="1"/>
          <p:nvPr/>
        </p:nvSpPr>
        <p:spPr>
          <a:xfrm>
            <a:off x="858838" y="561975"/>
            <a:ext cx="7426325" cy="952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猎狗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愣住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了，它可能没料到老麻雀会有这么大的勇气，慢慢地，慢慢地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向后退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929313" y="1785938"/>
            <a:ext cx="2643187" cy="954087"/>
            <a:chOff x="1785918" y="2643187"/>
            <a:chExt cx="3731584" cy="880714"/>
          </a:xfrm>
        </p:grpSpPr>
        <p:sp>
          <p:nvSpPr>
            <p:cNvPr id="4" name="云形标注 3"/>
            <p:cNvSpPr/>
            <p:nvPr/>
          </p:nvSpPr>
          <p:spPr bwMode="auto">
            <a:xfrm>
              <a:off x="1785918" y="2643188"/>
              <a:ext cx="3714776" cy="857256"/>
            </a:xfrm>
            <a:prstGeom prst="cloudCallout">
              <a:avLst>
                <a:gd name="adj1" fmla="val -28075"/>
                <a:gd name="adj2" fmla="val -85452"/>
              </a:avLst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trike="noStrike" noProof="1">
                <a:solidFill>
                  <a:prstClr val="white"/>
                </a:solidFill>
              </a:endParaRPr>
            </a:p>
          </p:txBody>
        </p:sp>
        <p:sp>
          <p:nvSpPr>
            <p:cNvPr id="18436" name="TextBox 4"/>
            <p:cNvSpPr txBox="1"/>
            <p:nvPr/>
          </p:nvSpPr>
          <p:spPr>
            <a:xfrm>
              <a:off x="2374231" y="2643187"/>
              <a:ext cx="3143271" cy="88071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r>
                <a:rPr lang="zh-CN" altLang="en-US" sz="2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为什么会后退呢？</a:t>
              </a:r>
              <a:endPara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00188" y="2000250"/>
            <a:ext cx="3043237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A.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猎狗害怕了。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88" y="2786063"/>
            <a:ext cx="5900737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B.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猎狗慢慢后退是准备往前扑。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88" y="3581400"/>
            <a:ext cx="5900737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C.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猎狗被老麻雀的勇气征服了。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8" grpId="1"/>
      <p:bldP spid="8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TextBox 1"/>
          <p:cNvSpPr txBox="1"/>
          <p:nvPr/>
        </p:nvSpPr>
        <p:spPr>
          <a:xfrm>
            <a:off x="1428750" y="773113"/>
            <a:ext cx="7123113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急忙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唤回我的猎狗，带着它走开了。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44663" y="1481138"/>
            <a:ext cx="1714500" cy="857250"/>
            <a:chOff x="1785918" y="2643189"/>
            <a:chExt cx="2420487" cy="791312"/>
          </a:xfrm>
        </p:grpSpPr>
        <p:sp>
          <p:nvSpPr>
            <p:cNvPr id="5" name="云形标注 4"/>
            <p:cNvSpPr/>
            <p:nvPr/>
          </p:nvSpPr>
          <p:spPr bwMode="auto">
            <a:xfrm>
              <a:off x="1785918" y="2643189"/>
              <a:ext cx="2420487" cy="791312"/>
            </a:xfrm>
            <a:prstGeom prst="cloudCallout">
              <a:avLst>
                <a:gd name="adj1" fmla="val -15975"/>
                <a:gd name="adj2" fmla="val -78778"/>
              </a:avLst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trike="noStrike" noProof="1">
                <a:solidFill>
                  <a:prstClr val="white"/>
                </a:solidFill>
              </a:endParaRPr>
            </a:p>
          </p:txBody>
        </p:sp>
        <p:sp>
          <p:nvSpPr>
            <p:cNvPr id="19460" name="TextBox 5"/>
            <p:cNvSpPr txBox="1"/>
            <p:nvPr/>
          </p:nvSpPr>
          <p:spPr>
            <a:xfrm>
              <a:off x="1987625" y="2775073"/>
              <a:ext cx="2218780" cy="4829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r>
                <a:rPr lang="zh-CN" altLang="en-US" sz="28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为什么？</a:t>
              </a:r>
              <a:endPara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9461" name="图片 7" descr="aea4e13560d1741f-4068775839733ea0-95bd6614f10378ed668e5aa02c11f5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03838" y="2541588"/>
            <a:ext cx="3181350" cy="2381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文本框 6"/>
          <p:cNvSpPr txBox="1"/>
          <p:nvPr/>
        </p:nvSpPr>
        <p:spPr>
          <a:xfrm>
            <a:off x="2524125" y="652463"/>
            <a:ext cx="5710238" cy="1322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讨论：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学完课文，你觉得最受感动的是什么？</a:t>
            </a:r>
            <a:endParaRPr lang="zh-CN" altLang="en-US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482" name="图片 1" descr="图片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075" y="825500"/>
            <a:ext cx="1701800" cy="2460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3905" name="Rectangle 1"/>
          <p:cNvSpPr/>
          <p:nvPr/>
        </p:nvSpPr>
        <p:spPr>
          <a:xfrm>
            <a:off x="2108200" y="1643063"/>
            <a:ext cx="6067425" cy="11144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 anchorCtr="0">
            <a:spAutoFit/>
          </a:bodyPr>
          <a:p>
            <a:pPr indent="200025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小练笔：</a:t>
            </a:r>
            <a:endParaRPr lang="zh-CN" altLang="en-US" sz="4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00025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把你生活中感受到的母爱写一写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530" name="图片 1" descr="图片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175" y="1344613"/>
            <a:ext cx="1543050" cy="22844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24525" y="2571750"/>
            <a:ext cx="2727325" cy="181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文本框 12"/>
          <p:cNvSpPr txBox="1"/>
          <p:nvPr/>
        </p:nvSpPr>
        <p:spPr>
          <a:xfrm>
            <a:off x="909638" y="865188"/>
            <a:ext cx="7551737" cy="3063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endParaRPr lang="zh-CN" altLang="en-US">
              <a:latin typeface="Times New Roman" panose="02020603050405020304" charset="0"/>
              <a:ea typeface="微软雅黑" panose="020B0503020204020204" charset="-122"/>
            </a:endParaRPr>
          </a:p>
        </p:txBody>
      </p:sp>
      <p:sp>
        <p:nvSpPr>
          <p:cNvPr id="5123" name="文本框 13"/>
          <p:cNvSpPr txBox="1"/>
          <p:nvPr/>
        </p:nvSpPr>
        <p:spPr>
          <a:xfrm>
            <a:off x="841375" y="865188"/>
            <a:ext cx="7461250" cy="35385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>
                <a:solidFill>
                  <a:srgbClr val="0000FF"/>
                </a:solidFill>
                <a:latin typeface="Times New Roman" panose="02020603050405020304" charset="0"/>
                <a:ea typeface="微软雅黑" panose="020B0503020204020204" charset="-122"/>
              </a:rPr>
              <a:t>打猎     猛烈     拍打    嘴角     分明</a:t>
            </a:r>
            <a:endParaRPr lang="zh-CN" altLang="en-US" sz="3200">
              <a:solidFill>
                <a:srgbClr val="0000FF"/>
              </a:solidFill>
              <a:latin typeface="Times New Roman" panose="02020603050405020304" charset="0"/>
              <a:ea typeface="微软雅黑" panose="020B0503020204020204" charset="-122"/>
            </a:endParaRPr>
          </a:p>
          <a:p>
            <a:endParaRPr lang="zh-CN" altLang="en-US" sz="3200">
              <a:solidFill>
                <a:srgbClr val="0000FF"/>
              </a:solidFill>
              <a:latin typeface="Times New Roman" panose="02020603050405020304" charset="0"/>
              <a:ea typeface="微软雅黑" panose="020B0503020204020204" charset="-122"/>
            </a:endParaRPr>
          </a:p>
          <a:p>
            <a:r>
              <a:rPr lang="zh-CN" altLang="en-US" sz="3200">
                <a:solidFill>
                  <a:srgbClr val="0000FF"/>
                </a:solidFill>
                <a:latin typeface="Times New Roman" panose="02020603050405020304" charset="0"/>
                <a:ea typeface="微软雅黑" panose="020B0503020204020204" charset="-122"/>
              </a:rPr>
              <a:t>牙齿     绝望     尖叫    身躯     无可奈何</a:t>
            </a:r>
            <a:endParaRPr lang="zh-CN" altLang="en-US" sz="3200">
              <a:solidFill>
                <a:srgbClr val="0000FF"/>
              </a:solidFill>
              <a:latin typeface="Times New Roman" panose="02020603050405020304" charset="0"/>
              <a:ea typeface="微软雅黑" panose="020B0503020204020204" charset="-122"/>
            </a:endParaRPr>
          </a:p>
          <a:p>
            <a:endParaRPr lang="zh-CN" altLang="en-US" sz="3200">
              <a:solidFill>
                <a:srgbClr val="0000FF"/>
              </a:solidFill>
              <a:latin typeface="Times New Roman" panose="02020603050405020304" charset="0"/>
              <a:ea typeface="微软雅黑" panose="020B0503020204020204" charset="-122"/>
            </a:endParaRPr>
          </a:p>
          <a:p>
            <a:r>
              <a:rPr lang="zh-CN" altLang="en-US" sz="3200">
                <a:solidFill>
                  <a:srgbClr val="0000FF"/>
                </a:solidFill>
                <a:latin typeface="Times New Roman" panose="02020603050405020304" charset="0"/>
                <a:ea typeface="微软雅黑" panose="020B0503020204020204" charset="-122"/>
              </a:rPr>
              <a:t>幼儿     搏斗     庞大    掩护</a:t>
            </a:r>
            <a:endParaRPr lang="zh-CN" altLang="en-US" sz="3200">
              <a:solidFill>
                <a:srgbClr val="0000FF"/>
              </a:solidFill>
              <a:latin typeface="Times New Roman" panose="02020603050405020304" charset="0"/>
              <a:ea typeface="微软雅黑" panose="020B0503020204020204" charset="-122"/>
            </a:endParaRPr>
          </a:p>
          <a:p>
            <a:r>
              <a:rPr lang="zh-CN" altLang="en-US" sz="3200">
                <a:solidFill>
                  <a:srgbClr val="0000FF"/>
                </a:solidFill>
                <a:latin typeface="Times New Roman" panose="02020603050405020304" charset="0"/>
                <a:ea typeface="微软雅黑" panose="020B0503020204020204" charset="-122"/>
              </a:rPr>
              <a:t>   </a:t>
            </a:r>
            <a:endParaRPr lang="zh-CN" altLang="en-US" sz="3200">
              <a:solidFill>
                <a:srgbClr val="0000FF"/>
              </a:solidFill>
              <a:latin typeface="Times New Roman" panose="02020603050405020304" charset="0"/>
              <a:ea typeface="微软雅黑" panose="020B0503020204020204" charset="-122"/>
            </a:endParaRPr>
          </a:p>
          <a:p>
            <a:r>
              <a:rPr lang="zh-CN" altLang="en-US" sz="3200">
                <a:solidFill>
                  <a:srgbClr val="0000FF"/>
                </a:solidFill>
                <a:latin typeface="Times New Roman" panose="02020603050405020304" charset="0"/>
                <a:ea typeface="微软雅黑" panose="020B0503020204020204" charset="-122"/>
              </a:rPr>
              <a:t>安然     强大     力量    </a:t>
            </a:r>
            <a:endParaRPr lang="zh-CN" altLang="en-US" sz="3200">
              <a:solidFill>
                <a:srgbClr val="0000FF"/>
              </a:solidFill>
              <a:latin typeface="Times New Roman" panose="0202060305040502030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文本框 14"/>
          <p:cNvSpPr txBox="1"/>
          <p:nvPr/>
        </p:nvSpPr>
        <p:spPr>
          <a:xfrm>
            <a:off x="536575" y="436563"/>
            <a:ext cx="2147888" cy="5619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146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988" y="488950"/>
            <a:ext cx="366712" cy="45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矩形 5"/>
          <p:cNvSpPr/>
          <p:nvPr/>
        </p:nvSpPr>
        <p:spPr>
          <a:xfrm>
            <a:off x="677863" y="998538"/>
            <a:ext cx="8089900" cy="1382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回顾课文，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说一说课文围绕麻雀写了一件什么事？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charset="-122"/>
            </a:endParaRPr>
          </a:p>
          <a:p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6148" name="文本框 6"/>
          <p:cNvSpPr txBox="1"/>
          <p:nvPr/>
        </p:nvSpPr>
        <p:spPr>
          <a:xfrm>
            <a:off x="782638" y="1489075"/>
            <a:ext cx="8135937" cy="137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一只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为拯救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而与想吃小麻雀的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，准备搏斗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的故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事。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9" name="图片 6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63" y="2860675"/>
            <a:ext cx="2209800" cy="1924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图片 8" descr="图片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7225" y="2708275"/>
            <a:ext cx="3078163" cy="2328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图片 9" descr="图片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2975" y="2962275"/>
            <a:ext cx="1731963" cy="1822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14"/>
          <p:cNvSpPr txBox="1"/>
          <p:nvPr/>
        </p:nvSpPr>
        <p:spPr>
          <a:xfrm>
            <a:off x="623888" y="411163"/>
            <a:ext cx="1931987" cy="5619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 anchorCtr="0">
            <a:spAutoFit/>
          </a:bodyPr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170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538" y="463550"/>
            <a:ext cx="366712" cy="45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Box 8"/>
          <p:cNvSpPr txBox="1"/>
          <p:nvPr/>
        </p:nvSpPr>
        <p:spPr>
          <a:xfrm>
            <a:off x="2214563" y="1879600"/>
            <a:ext cx="5429250" cy="952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自由朗读课文，想一想：这是一只怎样的小麻雀？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17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1323975"/>
            <a:ext cx="1709738" cy="2354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1"/>
          <p:cNvSpPr txBox="1"/>
          <p:nvPr/>
        </p:nvSpPr>
        <p:spPr>
          <a:xfrm>
            <a:off x="3646488" y="920750"/>
            <a:ext cx="3163888" cy="706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altLang="en-US" sz="4000" b="1" noProof="1" dirty="0" smtClean="0">
                <a:solidFill>
                  <a:schemeClr val="accent3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路遇麻雀</a:t>
            </a:r>
            <a:endParaRPr lang="zh-CN" altLang="en-US" sz="4000" b="1" noProof="1" dirty="0">
              <a:solidFill>
                <a:schemeClr val="accent3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0725" y="873125"/>
            <a:ext cx="1724025" cy="2352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TextBox 2"/>
          <p:cNvSpPr txBox="1"/>
          <p:nvPr/>
        </p:nvSpPr>
        <p:spPr>
          <a:xfrm>
            <a:off x="2022475" y="1511300"/>
            <a:ext cx="6580188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与小麻雀相比，猎狗又是什么样的呢？找同学回答。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剪去同侧角的矩形 3"/>
          <p:cNvSpPr/>
          <p:nvPr>
            <p:custDataLst>
              <p:tags r:id="rId1"/>
            </p:custDataLst>
          </p:nvPr>
        </p:nvSpPr>
        <p:spPr>
          <a:xfrm flipH="1">
            <a:off x="900113" y="1820863"/>
            <a:ext cx="2857500" cy="2214563"/>
          </a:xfrm>
          <a:prstGeom prst="snip2Same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pic>
        <p:nvPicPr>
          <p:cNvPr id="9218" name="图片 8" descr="图片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329238" y="1970088"/>
            <a:ext cx="3078162" cy="2328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968375" y="717550"/>
            <a:ext cx="7208838" cy="6619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defRPr/>
            </a:pPr>
            <a:r>
              <a:rPr lang="zh-CN" altLang="en-US" sz="2800" b="1" strike="noStrike" kern="0" noProof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思考：用词语来形容一下小麻雀当时的处境？</a:t>
            </a:r>
            <a:endParaRPr lang="zh-CN" altLang="en-US" sz="2800" b="1" strike="noStrike" kern="0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rcRect l="8533" t="15565" r="14700" b="23949"/>
          <a:stretch>
            <a:fillRect/>
          </a:stretch>
        </p:blipFill>
        <p:spPr>
          <a:xfrm>
            <a:off x="1104265" y="2502535"/>
            <a:ext cx="2112010" cy="2218690"/>
          </a:xfrm>
          <a:prstGeom prst="ellipse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0563" y="1039813"/>
            <a:ext cx="1712912" cy="2354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TextBox 2"/>
          <p:cNvSpPr txBox="1"/>
          <p:nvPr/>
        </p:nvSpPr>
        <p:spPr>
          <a:xfrm>
            <a:off x="2300288" y="1739900"/>
            <a:ext cx="5916612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在小麻雀如此紧急的情况下，老麻雀是如何保护小麻雀的？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3398838" y="596900"/>
            <a:ext cx="3165475" cy="706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altLang="en-US" sz="4000" b="1" noProof="1" dirty="0" smtClean="0">
                <a:solidFill>
                  <a:schemeClr val="accent3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老麻雀救子</a:t>
            </a:r>
            <a:endParaRPr lang="zh-CN" altLang="en-US" sz="4000" b="1" noProof="1" dirty="0">
              <a:solidFill>
                <a:schemeClr val="accent3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1"/>
          <p:cNvPicPr>
            <a:picLocks noChangeAspect="1"/>
          </p:cNvPicPr>
          <p:nvPr/>
        </p:nvPicPr>
        <p:blipFill>
          <a:blip r:embed="rId1">
            <a:lum contrast="11999"/>
          </a:blip>
          <a:srcRect l="4893" r="7150"/>
          <a:stretch>
            <a:fillRect/>
          </a:stretch>
        </p:blipFill>
        <p:spPr>
          <a:xfrm>
            <a:off x="3175" y="0"/>
            <a:ext cx="9134475" cy="5148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0" name="图片 3" descr="002b5d98ga5b820a87511&amp;690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1375" y="3011488"/>
            <a:ext cx="1770063" cy="1992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u=2935515779,4226838748&amp;fm=26&amp;gp=0.jpg"/>
          <p:cNvPicPr>
            <a:picLocks noChangeAspect="1"/>
          </p:cNvPicPr>
          <p:nvPr/>
        </p:nvPicPr>
        <p:blipFill>
          <a:blip r:embed="rId3" cstate="print"/>
          <a:srcRect t="13578" r="26316"/>
          <a:stretch>
            <a:fillRect/>
          </a:stretch>
        </p:blipFill>
        <p:spPr>
          <a:xfrm flipH="1">
            <a:off x="5357818" y="4288481"/>
            <a:ext cx="1000132" cy="90938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714375" y="142875"/>
            <a:ext cx="7848600" cy="9525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老麻雀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用自己的身躯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掩护着小麻雀，想拯救自己的幼儿。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 descr="下载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3372" y="3788415"/>
            <a:ext cx="2024060" cy="1348023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3487.5244094488189,&quot;width&quot;:4500.0314960629921}"/>
</p:tagLst>
</file>

<file path=ppt/tags/tag2.xml><?xml version="1.0" encoding="utf-8"?>
<p:tagLst xmlns:p="http://schemas.openxmlformats.org/presentationml/2006/main">
  <p:tag name="REFSHAPE" val="312434868"/>
  <p:tag name="KSO_WM_UNIT_PLACING_PICTURE_USER_VIEWPORT" val="{&quot;height&quot;:3667,&quot;width&quot;:4848}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653</Words>
  <Application>WPS 演示</Application>
  <PresentationFormat>全屏显示(16:9)</PresentationFormat>
  <Paragraphs>68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Wingdings</vt:lpstr>
      <vt:lpstr>黑体</vt:lpstr>
      <vt:lpstr>幼圆</vt:lpstr>
      <vt:lpstr>楷体</vt:lpstr>
      <vt:lpstr>Times New Roman</vt:lpstr>
      <vt:lpstr>微软雅黑</vt:lpstr>
      <vt:lpstr>Arial Unicode MS</vt:lpstr>
      <vt:lpstr>Calibri</vt:lpstr>
      <vt:lpstr>Impact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qwe</cp:lastModifiedBy>
  <cp:revision>139</cp:revision>
  <dcterms:created xsi:type="dcterms:W3CDTF">2017-03-17T02:28:00Z</dcterms:created>
  <dcterms:modified xsi:type="dcterms:W3CDTF">2021-10-12T12:21:43Z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KSORubyTemplateID">
    <vt:lpwstr>13</vt:lpwstr>
  </property>
  <property fmtid="{D5CDD505-2E9C-101B-9397-08002B2CF9AE}" pid="4" name="ICV">
    <vt:lpwstr>20315E50147F419DBCD813AA48E13D24</vt:lpwstr>
  </property>
</Properties>
</file>